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8" r:id="rId2"/>
    <p:sldId id="260" r:id="rId3"/>
    <p:sldId id="261" r:id="rId4"/>
    <p:sldId id="262" r:id="rId5"/>
    <p:sldId id="270" r:id="rId6"/>
    <p:sldId id="266" r:id="rId7"/>
    <p:sldId id="271" r:id="rId8"/>
    <p:sldId id="272" r:id="rId9"/>
    <p:sldId id="27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91" d="100"/>
          <a:sy n="91" d="100"/>
        </p:scale>
        <p:origin x="370" y="53"/>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4/28/2023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4/28/2023</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4/28/2023</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4/28/2023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4/28/2023</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4/28/2023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4/28/2023</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4/28/2023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4/28/2023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4/28/2023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4/28/2023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4/28/2023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4/28/2023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4/28/2023</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902970"/>
            <a:ext cx="8657741" cy="5234412"/>
          </a:xfrm>
        </p:spPr>
        <p:txBody>
          <a:bodyPr/>
          <a:lstStyle/>
          <a:p>
            <a:r>
              <a:rPr lang="en-US" sz="6000" b="1" dirty="0">
                <a:latin typeface="Times New Roman" panose="02020603050405020304" pitchFamily="18" charset="0"/>
                <a:cs typeface="Times New Roman" panose="02020603050405020304" pitchFamily="18" charset="0"/>
              </a:rPr>
              <a:t>    </a:t>
            </a:r>
            <a:r>
              <a:rPr lang="en-US" sz="6600" b="1" dirty="0">
                <a:latin typeface="Times New Roman" panose="02020603050405020304" pitchFamily="18" charset="0"/>
                <a:cs typeface="Times New Roman" panose="02020603050405020304" pitchFamily="18" charset="0"/>
              </a:rPr>
              <a:t>CGPA   AND   TGPA </a:t>
            </a:r>
            <a:br>
              <a:rPr lang="en-US" sz="6600" b="1" dirty="0">
                <a:latin typeface="Times New Roman" panose="02020603050405020304" pitchFamily="18" charset="0"/>
                <a:cs typeface="Times New Roman" panose="02020603050405020304" pitchFamily="18" charset="0"/>
              </a:rPr>
            </a:br>
            <a:r>
              <a:rPr lang="en-US" sz="6600" b="1" dirty="0">
                <a:latin typeface="Times New Roman" panose="02020603050405020304" pitchFamily="18" charset="0"/>
                <a:cs typeface="Times New Roman" panose="02020603050405020304" pitchFamily="18" charset="0"/>
              </a:rPr>
              <a:t>         CALCULATOR</a:t>
            </a:r>
            <a:endParaRPr lang="en-US" sz="6600" dirty="0"/>
          </a:p>
        </p:txBody>
      </p:sp>
      <p:sp>
        <p:nvSpPr>
          <p:cNvPr id="3" name="Subtitle 2"/>
          <p:cNvSpPr>
            <a:spLocks noGrp="1"/>
          </p:cNvSpPr>
          <p:nvPr>
            <p:ph type="subTitle" idx="1"/>
          </p:nvPr>
        </p:nvSpPr>
        <p:spPr>
          <a:xfrm>
            <a:off x="2857500" y="4491991"/>
            <a:ext cx="8817761" cy="911990"/>
          </a:xfrm>
        </p:spPr>
        <p:txBody>
          <a:bodyPr>
            <a:noAutofit/>
          </a:bodyPr>
          <a:lstStyle/>
          <a:p>
            <a:r>
              <a:rPr lang="en-US" sz="1600" b="1" dirty="0">
                <a:solidFill>
                  <a:schemeClr val="tx1"/>
                </a:solidFill>
                <a:latin typeface="Times New Roman" panose="02020603050405020304" pitchFamily="18" charset="0"/>
                <a:cs typeface="Times New Roman" panose="02020603050405020304" pitchFamily="18" charset="0"/>
              </a:rPr>
              <a:t>Presented</a:t>
            </a:r>
            <a:r>
              <a:rPr lang="en-US" sz="1600" b="1" dirty="0">
                <a:solidFill>
                  <a:schemeClr val="tx1"/>
                </a:solidFill>
              </a:rPr>
              <a:t>  </a:t>
            </a:r>
            <a:r>
              <a:rPr lang="en-US" sz="1600" b="1" dirty="0">
                <a:solidFill>
                  <a:schemeClr val="tx1"/>
                </a:solidFill>
                <a:latin typeface="Times New Roman" panose="02020603050405020304" pitchFamily="18" charset="0"/>
                <a:cs typeface="Times New Roman" panose="02020603050405020304" pitchFamily="18" charset="0"/>
              </a:rPr>
              <a:t>BY:-</a:t>
            </a:r>
            <a:endParaRPr lang="en-US" sz="1600" b="1" dirty="0">
              <a:solidFill>
                <a:schemeClr val="tx1"/>
              </a:solidFill>
            </a:endParaRPr>
          </a:p>
          <a:p>
            <a:r>
              <a:rPr lang="en-US" sz="1600" dirty="0">
                <a:solidFill>
                  <a:schemeClr val="tx2"/>
                </a:solidFill>
              </a:rPr>
              <a:t>VINAY KAMAL                              </a:t>
            </a:r>
          </a:p>
          <a:p>
            <a:r>
              <a:rPr lang="en-US" sz="1600" dirty="0">
                <a:solidFill>
                  <a:schemeClr val="tx2"/>
                </a:solidFill>
              </a:rPr>
              <a:t>RAJA KARTHEEK                                                  </a:t>
            </a:r>
          </a:p>
          <a:p>
            <a:r>
              <a:rPr lang="en-US" sz="1600" dirty="0">
                <a:solidFill>
                  <a:schemeClr val="tx2"/>
                </a:solidFill>
              </a:rPr>
              <a:t>TANMAY VASTAV</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b="1" u="sng" dirty="0"/>
              <a:t>INTRODUCTION:-</a:t>
            </a:r>
          </a:p>
        </p:txBody>
      </p:sp>
      <p:sp>
        <p:nvSpPr>
          <p:cNvPr id="14" name="Content Placeholder 2"/>
          <p:cNvSpPr>
            <a:spLocks noGrp="1"/>
          </p:cNvSpPr>
          <p:nvPr>
            <p:ph idx="1"/>
          </p:nvPr>
        </p:nvSpPr>
        <p:spPr>
          <a:xfrm>
            <a:off x="285750" y="2190749"/>
            <a:ext cx="10623042" cy="4200908"/>
          </a:xfrm>
        </p:spPr>
        <p:txBody>
          <a:bodyPr>
            <a:normAutofit fontScale="85000" lnSpcReduction="20000"/>
          </a:bodyPr>
          <a:lstStyle/>
          <a:p>
            <a:pPr marL="171450" indent="-17145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CGPA (Cumulative Grade Point Average) and TGPA (Term Grade Point Average) calculators are tools that help students to calculate their average academic performance. </a:t>
            </a:r>
          </a:p>
          <a:p>
            <a:pPr marL="171450" indent="-17145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CGPA is a measure of a student's overall academic performance throughout their academic career, calculated by averaging the grade points earned in all the courses they have taken. TGPA, on the other hand, measures a student's academic performance in a particular term or semester, calculated by averaging the grade points earned in the courses taken during that term or semester.</a:t>
            </a:r>
          </a:p>
          <a:p>
            <a:pPr marL="171450" indent="-17145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Both CGPA and TGPA are calculated based on the grading system used by the institution or university, which assigns grade points to different letter grades. The grade points are then multiplied by the credit hours of each course to determine the total grade points earned.</a:t>
            </a:r>
          </a:p>
          <a:p>
            <a:pPr marL="171450" indent="-171450" algn="l">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CGPA and TGPA calculators make it easy for students to calculate their average academic performance without the need for manual calculations, helping them to track their progress and make informed decisions about their academic future.</a:t>
            </a:r>
            <a:endParaRPr lang="en-IN" sz="2400" b="1" dirty="0">
              <a:solidFill>
                <a:schemeClr val="tx1"/>
              </a:solidFill>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IMPORTANCE OF CGPA CALCULATOR</a:t>
            </a:r>
          </a:p>
        </p:txBody>
      </p:sp>
      <p:sp>
        <p:nvSpPr>
          <p:cNvPr id="4" name="Content Placeholder 3">
            <a:extLst>
              <a:ext uri="{FF2B5EF4-FFF2-40B4-BE49-F238E27FC236}">
                <a16:creationId xmlns:a16="http://schemas.microsoft.com/office/drawing/2014/main" id="{4EAE5A18-949F-A6DA-82CD-1F377CE73E9B}"/>
              </a:ext>
            </a:extLst>
          </p:cNvPr>
          <p:cNvSpPr>
            <a:spLocks noGrp="1"/>
          </p:cNvSpPr>
          <p:nvPr>
            <p:ph idx="1"/>
          </p:nvPr>
        </p:nvSpPr>
        <p:spPr>
          <a:xfrm>
            <a:off x="891540" y="2076449"/>
            <a:ext cx="10709910" cy="4541521"/>
          </a:xfrm>
        </p:spPr>
        <p:txBody>
          <a:bodyPr>
            <a:noAutofit/>
          </a:bodyPr>
          <a:lstStyle/>
          <a:p>
            <a:r>
              <a:rPr lang="en-US" sz="1600" b="1" dirty="0">
                <a:solidFill>
                  <a:schemeClr val="tx2"/>
                </a:solidFill>
              </a:rPr>
              <a:t>CGPA (Cumulative Grade Point Average) calculator is an important tool for students, as it allows them to track their academic progress and measure their overall academic performance. Here are some key reasons why CGPA calculators are important:</a:t>
            </a:r>
          </a:p>
          <a:p>
            <a:r>
              <a:rPr lang="en-US" sz="1600" b="1" dirty="0">
                <a:solidFill>
                  <a:schemeClr val="tx2"/>
                </a:solidFill>
              </a:rPr>
              <a:t>Helps students to plan their academic path: CGPA calculator helps students to determine their average academic performance, which can help them to plan their academic path. Based on their CGPA, students can determine the types of courses they need to take to improve their academic standing and achieve their academic goals.</a:t>
            </a:r>
          </a:p>
          <a:p>
            <a:r>
              <a:rPr lang="en-US" sz="1600" b="1" dirty="0">
                <a:solidFill>
                  <a:schemeClr val="tx2"/>
                </a:solidFill>
              </a:rPr>
              <a:t>Useful for scholarship applications: Many scholarship applications require students to provide their CGPA. CGPA calculator helps students to calculate their CGPA accurately, which can increase their chances of getting scholarships.</a:t>
            </a:r>
          </a:p>
          <a:p>
            <a:r>
              <a:rPr lang="en-US" sz="1600" b="1" dirty="0">
                <a:solidFill>
                  <a:schemeClr val="tx2"/>
                </a:solidFill>
              </a:rPr>
              <a:t>Helps students to stay motivated: CGPA calculator helps students to see their progress and stay motivated. When students see their grades improving over time, it can motivate them to continue working hard and improving their academic performance.</a:t>
            </a:r>
          </a:p>
          <a:p>
            <a:r>
              <a:rPr lang="en-US" sz="1600" b="1" dirty="0">
                <a:solidFill>
                  <a:schemeClr val="tx2"/>
                </a:solidFill>
              </a:rPr>
              <a:t>Enables students to make informed decisions: CGPA calculator allows students to make informed decisions about their academic future. Students can use their CGPA to determine if they are eligible for certain programs or opportunities, and they can use their CGPA to make decisions about future academic and career paths. </a:t>
            </a:r>
          </a:p>
          <a:p>
            <a:r>
              <a:rPr lang="en-US" sz="1600" b="1" dirty="0">
                <a:solidFill>
                  <a:schemeClr val="tx2"/>
                </a:solidFill>
              </a:rPr>
              <a:t>In summary, CGPA calculator is an important tool for students to track their academic progress, stay motivated, and make informed decisions about their academic future.</a:t>
            </a:r>
            <a:endParaRPr lang="en-IN" sz="1600" b="1" dirty="0">
              <a:solidFill>
                <a:schemeClr val="tx2"/>
              </a:solidFill>
            </a:endParaRPr>
          </a:p>
        </p:txBody>
      </p:sp>
    </p:spTree>
    <p:extLst>
      <p:ext uri="{BB962C8B-B14F-4D97-AF65-F5344CB8AC3E}">
        <p14:creationId xmlns:p14="http://schemas.microsoft.com/office/powerpoint/2010/main" val="1848256825"/>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a:t>
            </a:r>
          </a:p>
        </p:txBody>
      </p:sp>
      <p:sp>
        <p:nvSpPr>
          <p:cNvPr id="3" name="Content Placeholder 2"/>
          <p:cNvSpPr>
            <a:spLocks noGrp="1"/>
          </p:cNvSpPr>
          <p:nvPr>
            <p:ph sz="half" idx="1"/>
          </p:nvPr>
        </p:nvSpPr>
        <p:spPr>
          <a:xfrm>
            <a:off x="205740" y="2194560"/>
            <a:ext cx="11521440" cy="3986784"/>
          </a:xfrm>
        </p:spPr>
        <p:txBody>
          <a:bodyPr>
            <a:normAutofit lnSpcReduction="10000"/>
          </a:bodyPr>
          <a:lstStyle/>
          <a:p>
            <a:r>
              <a:rPr lang="en-US" dirty="0"/>
              <a:t>CGPA (Cumulative Grade Point Average) calculator is a tool that helps students to calculate their overall academic performance by averaging the grade points earned in all the courses they have taken. The calculator takes into account the grading system used by the institution or university, which assigns grade points to different letter grades. The grade points are then multiplied by the credit hours of each course to determine the total grade points earned. CGPA calculator provides a snapshot of a student's overall academic performance, which is useful for students to track their progress and identify areas where they need to improve. It also enables students to make informed decisions about their academic future by helping them to plan their academic path, providing a snapshot of their academic performance, and enabling them to make decisions about future academic and career paths. Overall, CGPA calculator is an important tool for students to track their academic progress, stay motivated, and make informed decisions about their academic future.</a:t>
            </a:r>
          </a:p>
        </p:txBody>
      </p:sp>
      <p:pic>
        <p:nvPicPr>
          <p:cNvPr id="7" name="Content Placeholder 6">
            <a:extLst>
              <a:ext uri="{FF2B5EF4-FFF2-40B4-BE49-F238E27FC236}">
                <a16:creationId xmlns:a16="http://schemas.microsoft.com/office/drawing/2014/main" id="{086ADEB6-7DDB-0BD8-6A91-DDC649468B9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0926403" y="6012180"/>
            <a:ext cx="1265597" cy="845820"/>
          </a:xfrm>
        </p:spPr>
      </p:pic>
    </p:spTree>
    <p:extLst>
      <p:ext uri="{BB962C8B-B14F-4D97-AF65-F5344CB8AC3E}">
        <p14:creationId xmlns:p14="http://schemas.microsoft.com/office/powerpoint/2010/main" val="880705590"/>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41943-9C53-885D-6709-2FA80A16FB33}"/>
              </a:ext>
            </a:extLst>
          </p:cNvPr>
          <p:cNvSpPr>
            <a:spLocks noGrp="1"/>
          </p:cNvSpPr>
          <p:nvPr>
            <p:ph type="title"/>
          </p:nvPr>
        </p:nvSpPr>
        <p:spPr/>
        <p:txBody>
          <a:bodyPr/>
          <a:lstStyle/>
          <a:p>
            <a:r>
              <a:rPr lang="en-US" dirty="0"/>
              <a:t>WELCOME MODULE </a:t>
            </a:r>
            <a:endParaRPr lang="en-IN" dirty="0"/>
          </a:p>
        </p:txBody>
      </p:sp>
      <p:pic>
        <p:nvPicPr>
          <p:cNvPr id="5" name="Content Placeholder 4">
            <a:extLst>
              <a:ext uri="{FF2B5EF4-FFF2-40B4-BE49-F238E27FC236}">
                <a16:creationId xmlns:a16="http://schemas.microsoft.com/office/drawing/2014/main" id="{28384364-6F42-E244-15C9-9BBE4695F3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8994" y="1954974"/>
            <a:ext cx="3454305" cy="2948051"/>
          </a:xfrm>
        </p:spPr>
      </p:pic>
      <p:pic>
        <p:nvPicPr>
          <p:cNvPr id="7" name="Picture 6">
            <a:extLst>
              <a:ext uri="{FF2B5EF4-FFF2-40B4-BE49-F238E27FC236}">
                <a16:creationId xmlns:a16="http://schemas.microsoft.com/office/drawing/2014/main" id="{AF9ED33D-5169-DC00-8AE2-FC7F72DADB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3299" y="4114801"/>
            <a:ext cx="3646472" cy="2743199"/>
          </a:xfrm>
          <a:prstGeom prst="rect">
            <a:avLst/>
          </a:prstGeom>
        </p:spPr>
      </p:pic>
      <p:sp>
        <p:nvSpPr>
          <p:cNvPr id="9" name="TextBox 8">
            <a:extLst>
              <a:ext uri="{FF2B5EF4-FFF2-40B4-BE49-F238E27FC236}">
                <a16:creationId xmlns:a16="http://schemas.microsoft.com/office/drawing/2014/main" id="{6898F531-39B4-06B6-5BE6-49FA27FF28C4}"/>
              </a:ext>
            </a:extLst>
          </p:cNvPr>
          <p:cNvSpPr txBox="1"/>
          <p:nvPr/>
        </p:nvSpPr>
        <p:spPr>
          <a:xfrm>
            <a:off x="7418070" y="4114801"/>
            <a:ext cx="4526280" cy="2308324"/>
          </a:xfrm>
          <a:prstGeom prst="rect">
            <a:avLst/>
          </a:prstGeom>
          <a:noFill/>
        </p:spPr>
        <p:txBody>
          <a:bodyPr wrap="square" rtlCol="0">
            <a:spAutoFit/>
          </a:bodyPr>
          <a:lstStyle/>
          <a:p>
            <a:r>
              <a:rPr lang="en-US" dirty="0"/>
              <a:t>This module gives two options for the users</a:t>
            </a:r>
          </a:p>
          <a:p>
            <a:pPr marL="285750" indent="-285750">
              <a:buFont typeface="Arial" panose="020B0604020202020204" pitchFamily="34" charset="0"/>
              <a:buChar char="•"/>
            </a:pPr>
            <a:r>
              <a:rPr lang="en-IN" dirty="0"/>
              <a:t>CGPA CALCULATION</a:t>
            </a:r>
          </a:p>
          <a:p>
            <a:pPr marL="285750" indent="-285750">
              <a:buFont typeface="Arial" panose="020B0604020202020204" pitchFamily="34" charset="0"/>
              <a:buChar char="•"/>
            </a:pPr>
            <a:r>
              <a:rPr lang="en-IN" dirty="0"/>
              <a:t>TGPA CALCULATION</a:t>
            </a:r>
          </a:p>
          <a:p>
            <a:r>
              <a:rPr lang="en-IN" dirty="0"/>
              <a:t>If user wants to calculate TGPA they have to select TGPA CALCULATOR</a:t>
            </a:r>
          </a:p>
          <a:p>
            <a:pPr algn="ctr"/>
            <a:r>
              <a:rPr lang="en-IN" dirty="0"/>
              <a:t>or</a:t>
            </a:r>
          </a:p>
          <a:p>
            <a:r>
              <a:rPr lang="en-IN" dirty="0"/>
              <a:t>If user wants to calculate CGPA they have to select CGPA CALCULATOR</a:t>
            </a:r>
          </a:p>
        </p:txBody>
      </p:sp>
      <p:sp>
        <p:nvSpPr>
          <p:cNvPr id="10" name="TextBox 9">
            <a:extLst>
              <a:ext uri="{FF2B5EF4-FFF2-40B4-BE49-F238E27FC236}">
                <a16:creationId xmlns:a16="http://schemas.microsoft.com/office/drawing/2014/main" id="{D7EC8EDF-3C01-48E9-CC85-FE5D1E53168D}"/>
              </a:ext>
            </a:extLst>
          </p:cNvPr>
          <p:cNvSpPr txBox="1"/>
          <p:nvPr/>
        </p:nvSpPr>
        <p:spPr>
          <a:xfrm>
            <a:off x="4759452" y="2617470"/>
            <a:ext cx="6149340" cy="492443"/>
          </a:xfrm>
          <a:prstGeom prst="rect">
            <a:avLst/>
          </a:prstGeom>
          <a:noFill/>
        </p:spPr>
        <p:txBody>
          <a:bodyPr wrap="square" rtlCol="0">
            <a:spAutoFit/>
          </a:bodyPr>
          <a:lstStyle/>
          <a:p>
            <a:r>
              <a:rPr lang="en-US" sz="2600" dirty="0"/>
              <a:t>This is the welcome page of CGPA calculator</a:t>
            </a:r>
            <a:endParaRPr lang="en-IN" sz="2600" dirty="0"/>
          </a:p>
        </p:txBody>
      </p:sp>
    </p:spTree>
    <p:extLst>
      <p:ext uri="{BB962C8B-B14F-4D97-AF65-F5344CB8AC3E}">
        <p14:creationId xmlns:p14="http://schemas.microsoft.com/office/powerpoint/2010/main" val="2724590117"/>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0110" y="763523"/>
            <a:ext cx="9628632" cy="1362113"/>
          </a:xfrm>
        </p:spPr>
        <p:txBody>
          <a:bodyPr/>
          <a:lstStyle/>
          <a:p>
            <a:r>
              <a:rPr lang="en-US" sz="4000" dirty="0"/>
              <a:t>TGPA CALCULATOR</a:t>
            </a:r>
            <a:r>
              <a:rPr lang="en-US" dirty="0"/>
              <a:t>								</a:t>
            </a:r>
          </a:p>
        </p:txBody>
      </p:sp>
      <p:pic>
        <p:nvPicPr>
          <p:cNvPr id="5" name="Picture 4">
            <a:extLst>
              <a:ext uri="{FF2B5EF4-FFF2-40B4-BE49-F238E27FC236}">
                <a16:creationId xmlns:a16="http://schemas.microsoft.com/office/drawing/2014/main" id="{0599373F-6539-B279-4796-090177E4F0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910" y="1978110"/>
            <a:ext cx="3688400" cy="1798476"/>
          </a:xfrm>
          <a:prstGeom prst="rect">
            <a:avLst/>
          </a:prstGeom>
        </p:spPr>
      </p:pic>
      <p:pic>
        <p:nvPicPr>
          <p:cNvPr id="7" name="Picture 6">
            <a:extLst>
              <a:ext uri="{FF2B5EF4-FFF2-40B4-BE49-F238E27FC236}">
                <a16:creationId xmlns:a16="http://schemas.microsoft.com/office/drawing/2014/main" id="{FC5B1BC8-F207-773C-9790-569456A109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6660" y="1920960"/>
            <a:ext cx="5619750" cy="4822740"/>
          </a:xfrm>
          <a:prstGeom prst="rect">
            <a:avLst/>
          </a:prstGeom>
        </p:spPr>
      </p:pic>
      <p:sp>
        <p:nvSpPr>
          <p:cNvPr id="8" name="TextBox 7">
            <a:extLst>
              <a:ext uri="{FF2B5EF4-FFF2-40B4-BE49-F238E27FC236}">
                <a16:creationId xmlns:a16="http://schemas.microsoft.com/office/drawing/2014/main" id="{E29A2293-9843-F705-CC3F-EBEE0DA07F27}"/>
              </a:ext>
            </a:extLst>
          </p:cNvPr>
          <p:cNvSpPr txBox="1"/>
          <p:nvPr/>
        </p:nvSpPr>
        <p:spPr>
          <a:xfrm>
            <a:off x="285590" y="4251960"/>
            <a:ext cx="5619751" cy="2031325"/>
          </a:xfrm>
          <a:prstGeom prst="rect">
            <a:avLst/>
          </a:prstGeom>
          <a:noFill/>
        </p:spPr>
        <p:txBody>
          <a:bodyPr wrap="square" rtlCol="0">
            <a:spAutoFit/>
          </a:bodyPr>
          <a:lstStyle/>
          <a:p>
            <a:pPr marL="285750" indent="-285750">
              <a:buFont typeface="Arial" panose="020B0604020202020204" pitchFamily="34" charset="0"/>
              <a:buChar char="•"/>
            </a:pPr>
            <a:r>
              <a:rPr lang="en-US" dirty="0"/>
              <a:t>If User selects the TGPA calculator </a:t>
            </a:r>
          </a:p>
          <a:p>
            <a:pPr marL="285750" indent="-285750">
              <a:buFont typeface="Arial" panose="020B0604020202020204" pitchFamily="34" charset="0"/>
              <a:buChar char="•"/>
            </a:pPr>
            <a:r>
              <a:rPr lang="en-US" dirty="0"/>
              <a:t>It will ask the user to enter the number of subjects</a:t>
            </a:r>
          </a:p>
          <a:p>
            <a:pPr marL="285750" indent="-285750">
              <a:buFont typeface="Arial" panose="020B0604020202020204" pitchFamily="34" charset="0"/>
              <a:buChar char="•"/>
            </a:pPr>
            <a:r>
              <a:rPr lang="en-US" dirty="0"/>
              <a:t>After entering the number of subjects it will move to the next slide</a:t>
            </a:r>
            <a:r>
              <a:rPr lang="en-IN" dirty="0"/>
              <a:t> where user has to select the credits and grades for each subject</a:t>
            </a:r>
          </a:p>
          <a:p>
            <a:pPr marL="285750" indent="-285750">
              <a:buFont typeface="Arial" panose="020B0604020202020204" pitchFamily="34" charset="0"/>
              <a:buChar char="•"/>
            </a:pPr>
            <a:r>
              <a:rPr lang="en-IN" dirty="0"/>
              <a:t>Then click on calculate button it shows the TGPA of the user.</a:t>
            </a:r>
            <a:endParaRPr lang="en-US" dirty="0"/>
          </a:p>
        </p:txBody>
      </p:sp>
    </p:spTree>
    <p:extLst>
      <p:ext uri="{BB962C8B-B14F-4D97-AF65-F5344CB8AC3E}">
        <p14:creationId xmlns:p14="http://schemas.microsoft.com/office/powerpoint/2010/main" val="2902466307"/>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63947-A3DF-C3D7-893F-40A13FBE24BA}"/>
              </a:ext>
            </a:extLst>
          </p:cNvPr>
          <p:cNvSpPr>
            <a:spLocks noGrp="1"/>
          </p:cNvSpPr>
          <p:nvPr>
            <p:ph type="title"/>
          </p:nvPr>
        </p:nvSpPr>
        <p:spPr/>
        <p:txBody>
          <a:bodyPr/>
          <a:lstStyle/>
          <a:p>
            <a:r>
              <a:rPr lang="en-US" dirty="0"/>
              <a:t>CGPA CALCULATOR</a:t>
            </a:r>
            <a:endParaRPr lang="en-IN" dirty="0"/>
          </a:p>
        </p:txBody>
      </p:sp>
      <p:pic>
        <p:nvPicPr>
          <p:cNvPr id="5" name="Content Placeholder 4">
            <a:extLst>
              <a:ext uri="{FF2B5EF4-FFF2-40B4-BE49-F238E27FC236}">
                <a16:creationId xmlns:a16="http://schemas.microsoft.com/office/drawing/2014/main" id="{E5EB69FA-1D0A-E622-6682-75BA6BCBB3B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2511" y="1881076"/>
            <a:ext cx="5653951" cy="2462865"/>
          </a:xfrm>
        </p:spPr>
      </p:pic>
      <p:pic>
        <p:nvPicPr>
          <p:cNvPr id="7" name="Picture 6">
            <a:extLst>
              <a:ext uri="{FF2B5EF4-FFF2-40B4-BE49-F238E27FC236}">
                <a16:creationId xmlns:a16="http://schemas.microsoft.com/office/drawing/2014/main" id="{B1CC9215-7D78-67CB-2657-A8340781F4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6158" y="4343941"/>
            <a:ext cx="4815752" cy="2382100"/>
          </a:xfrm>
          <a:prstGeom prst="rect">
            <a:avLst/>
          </a:prstGeom>
        </p:spPr>
      </p:pic>
      <p:sp>
        <p:nvSpPr>
          <p:cNvPr id="11" name="TextBox 10">
            <a:extLst>
              <a:ext uri="{FF2B5EF4-FFF2-40B4-BE49-F238E27FC236}">
                <a16:creationId xmlns:a16="http://schemas.microsoft.com/office/drawing/2014/main" id="{83A5B682-79F6-C8CE-75A9-4C22F242CD52}"/>
              </a:ext>
            </a:extLst>
          </p:cNvPr>
          <p:cNvSpPr txBox="1"/>
          <p:nvPr/>
        </p:nvSpPr>
        <p:spPr>
          <a:xfrm>
            <a:off x="330987" y="4493904"/>
            <a:ext cx="5763489" cy="2246769"/>
          </a:xfrm>
          <a:prstGeom prst="rect">
            <a:avLst/>
          </a:prstGeom>
          <a:noFill/>
        </p:spPr>
        <p:txBody>
          <a:bodyPr wrap="square" rtlCol="0">
            <a:spAutoFit/>
          </a:bodyPr>
          <a:lstStyle/>
          <a:p>
            <a:pPr marL="342900" indent="-342900">
              <a:buFont typeface="Arial" panose="020B0604020202020204" pitchFamily="34" charset="0"/>
              <a:buChar char="•"/>
            </a:pPr>
            <a:r>
              <a:rPr lang="en-US" sz="2000" dirty="0"/>
              <a:t>If User selects the CGPA calculator  it will move on to the next page  </a:t>
            </a:r>
            <a:r>
              <a:rPr lang="en-IN" sz="2000" dirty="0"/>
              <a:t>where user has to enter the number of terms they want to calculate the CGPA </a:t>
            </a:r>
          </a:p>
          <a:p>
            <a:pPr marL="342900" indent="-342900">
              <a:buFont typeface="Arial" panose="020B0604020202020204" pitchFamily="34" charset="0"/>
              <a:buChar char="•"/>
            </a:pPr>
            <a:r>
              <a:rPr lang="en-IN" sz="2000" dirty="0"/>
              <a:t>After that they have to enter the TGPA of each term </a:t>
            </a:r>
          </a:p>
          <a:p>
            <a:pPr marL="342900" indent="-342900">
              <a:buFont typeface="Arial" panose="020B0604020202020204" pitchFamily="34" charset="0"/>
              <a:buChar char="•"/>
            </a:pPr>
            <a:r>
              <a:rPr lang="en-IN" sz="2000" dirty="0"/>
              <a:t>Then it calculates and shows the overall CGPA of the user</a:t>
            </a:r>
            <a:endParaRPr lang="en-US" sz="2000" dirty="0"/>
          </a:p>
        </p:txBody>
      </p:sp>
      <p:pic>
        <p:nvPicPr>
          <p:cNvPr id="14" name="Picture 13">
            <a:extLst>
              <a:ext uri="{FF2B5EF4-FFF2-40B4-BE49-F238E27FC236}">
                <a16:creationId xmlns:a16="http://schemas.microsoft.com/office/drawing/2014/main" id="{CED55006-C52A-D2B9-9E39-5BC919ED8AA9}"/>
              </a:ext>
            </a:extLst>
          </p:cNvPr>
          <p:cNvPicPr>
            <a:picLocks noChangeAspect="1"/>
          </p:cNvPicPr>
          <p:nvPr/>
        </p:nvPicPr>
        <p:blipFill>
          <a:blip r:embed="rId4"/>
          <a:stretch>
            <a:fillRect/>
          </a:stretch>
        </p:blipFill>
        <p:spPr>
          <a:xfrm>
            <a:off x="6766158" y="1939365"/>
            <a:ext cx="4529241" cy="2218830"/>
          </a:xfrm>
          <a:prstGeom prst="rect">
            <a:avLst/>
          </a:prstGeom>
        </p:spPr>
      </p:pic>
    </p:spTree>
    <p:extLst>
      <p:ext uri="{BB962C8B-B14F-4D97-AF65-F5344CB8AC3E}">
        <p14:creationId xmlns:p14="http://schemas.microsoft.com/office/powerpoint/2010/main" val="2938066940"/>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B0F24-D6F6-D9BD-9B48-C705816C92D7}"/>
              </a:ext>
            </a:extLst>
          </p:cNvPr>
          <p:cNvSpPr>
            <a:spLocks noGrp="1"/>
          </p:cNvSpPr>
          <p:nvPr>
            <p:ph type="title"/>
          </p:nvPr>
        </p:nvSpPr>
        <p:spPr/>
        <p:txBody>
          <a:bodyPr/>
          <a:lstStyle/>
          <a:p>
            <a:r>
              <a:rPr lang="en-US" dirty="0"/>
              <a:t>CONCLUSION</a:t>
            </a:r>
            <a:endParaRPr lang="en-IN" dirty="0"/>
          </a:p>
        </p:txBody>
      </p:sp>
      <p:sp>
        <p:nvSpPr>
          <p:cNvPr id="3" name="TextBox 2">
            <a:extLst>
              <a:ext uri="{FF2B5EF4-FFF2-40B4-BE49-F238E27FC236}">
                <a16:creationId xmlns:a16="http://schemas.microsoft.com/office/drawing/2014/main" id="{C67E007D-D7CE-943D-4726-01865E971A17}"/>
              </a:ext>
            </a:extLst>
          </p:cNvPr>
          <p:cNvSpPr txBox="1"/>
          <p:nvPr/>
        </p:nvSpPr>
        <p:spPr>
          <a:xfrm>
            <a:off x="314324" y="1851125"/>
            <a:ext cx="11421873"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In conclusion, CGPA (Cumulative Grade Point Average) and TGPA (Term Grade Point Average) calculators are important tools for students to track their academic progress, plan their academic path, and make informed decisions about their academic and career future.</a:t>
            </a:r>
          </a:p>
          <a:p>
            <a:pPr marL="285750" indent="-285750">
              <a:buFont typeface="Arial" panose="020B0604020202020204" pitchFamily="34" charset="0"/>
              <a:buChar char="•"/>
            </a:pPr>
            <a:r>
              <a:rPr lang="en-US" sz="2000" dirty="0"/>
              <a:t>CGPA calculator provides a snapshot of a student's overall academic performance by averaging the grade points earned in all the courses they have taken. It helps students to track their progress, stay motivated, and identify areas where they need to improve.</a:t>
            </a:r>
          </a:p>
          <a:p>
            <a:pPr marL="285750" indent="-285750">
              <a:buFont typeface="Arial" panose="020B0604020202020204" pitchFamily="34" charset="0"/>
              <a:buChar char="•"/>
            </a:pPr>
            <a:r>
              <a:rPr lang="en-US" sz="2000" dirty="0"/>
              <a:t>TGPA calculator, on the other hand, measures a student's academic performance in a particular term or semester by averaging the grade points earned in the courses taken during that term or semester. It helps students to monitor their academic performance on a short-term basis and make necessary adjustments to improve their grades.</a:t>
            </a:r>
          </a:p>
          <a:p>
            <a:pPr marL="285750" indent="-285750">
              <a:buFont typeface="Arial" panose="020B0604020202020204" pitchFamily="34" charset="0"/>
              <a:buChar char="•"/>
            </a:pPr>
            <a:r>
              <a:rPr lang="en-US" sz="2000" dirty="0"/>
              <a:t>Both CGPA and TGPA calculators take into account the grading system used by the institution or university, which assigns grade points to different letter grades. The calculators help students to accurately calculate their grades, which is useful for scholarship applications and other academic and career opportunities.</a:t>
            </a:r>
          </a:p>
          <a:p>
            <a:pPr marL="285750" indent="-285750">
              <a:buFont typeface="Arial" panose="020B0604020202020204" pitchFamily="34" charset="0"/>
              <a:buChar char="•"/>
            </a:pPr>
            <a:r>
              <a:rPr lang="en-US" sz="2000" dirty="0"/>
              <a:t>Overall, CGPA and TGPA calculators are essential tools for students to measure their academic performance, stay motivated, and make informed decisions about their academic and career future.</a:t>
            </a:r>
            <a:endParaRPr lang="en-IN" sz="2000" dirty="0"/>
          </a:p>
        </p:txBody>
      </p:sp>
    </p:spTree>
    <p:extLst>
      <p:ext uri="{BB962C8B-B14F-4D97-AF65-F5344CB8AC3E}">
        <p14:creationId xmlns:p14="http://schemas.microsoft.com/office/powerpoint/2010/main" val="3940728962"/>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3B9FC1-1828-5C50-6505-96D7A5469F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7038363"/>
          </a:xfrm>
          <a:prstGeom prst="rect">
            <a:avLst/>
          </a:prstGeom>
        </p:spPr>
      </p:pic>
    </p:spTree>
    <p:extLst>
      <p:ext uri="{BB962C8B-B14F-4D97-AF65-F5344CB8AC3E}">
        <p14:creationId xmlns:p14="http://schemas.microsoft.com/office/powerpoint/2010/main" val="3974951605"/>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80</TotalTime>
  <Words>1030</Words>
  <Application>Microsoft Office PowerPoint</Application>
  <PresentationFormat>Widescreen</PresentationFormat>
  <Paragraphs>42</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Times New Roman</vt:lpstr>
      <vt:lpstr>Wingdings</vt:lpstr>
      <vt:lpstr>Educational subjects 16x9</vt:lpstr>
      <vt:lpstr>    CGPA   AND   TGPA           CALCULATOR</vt:lpstr>
      <vt:lpstr>INTRODUCTION:-</vt:lpstr>
      <vt:lpstr>IMPORTANCE OF CGPA CALCULATOR</vt:lpstr>
      <vt:lpstr>ABSTRACT</vt:lpstr>
      <vt:lpstr>WELCOME MODULE </vt:lpstr>
      <vt:lpstr>TGPA CALCULATOR        </vt:lpstr>
      <vt:lpstr>CGPA CALCULATOR</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CGPA   AND   TGPA           CALCULATOR</dc:title>
  <dc:creator>vinay kamal kumbala</dc:creator>
  <cp:lastModifiedBy>vinay kamal kumbala</cp:lastModifiedBy>
  <cp:revision>3</cp:revision>
  <dcterms:created xsi:type="dcterms:W3CDTF">2023-04-28T06:08:29Z</dcterms:created>
  <dcterms:modified xsi:type="dcterms:W3CDTF">2023-04-28T07:29:23Z</dcterms:modified>
</cp:coreProperties>
</file>

<file path=docProps/thumbnail.jpeg>
</file>